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7" r:id="rId4"/>
    <p:sldId id="266" r:id="rId5"/>
    <p:sldId id="258" r:id="rId6"/>
    <p:sldId id="259" r:id="rId7"/>
    <p:sldId id="264" r:id="rId8"/>
    <p:sldId id="260" r:id="rId9"/>
    <p:sldId id="265" r:id="rId10"/>
    <p:sldId id="263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D6354AB6-023A-4D46-94DA-7B59C7A0AAC7}">
          <p14:sldIdLst>
            <p14:sldId id="256"/>
            <p14:sldId id="257"/>
            <p14:sldId id="267"/>
            <p14:sldId id="266"/>
            <p14:sldId id="258"/>
            <p14:sldId id="259"/>
            <p14:sldId id="264"/>
            <p14:sldId id="260"/>
            <p14:sldId id="265"/>
            <p14:sldId id="263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-8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AE864-9A14-435A-9E74-44AB5FAFBC2C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00B2C-BB7C-4997-9ACA-73D27AA8CA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74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00B2C-BB7C-4997-9ACA-73D27AA8CA2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64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DE17BCF-2C17-43F0-B0AC-D86316D0E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3187EACA-7B04-4B40-B6D9-525D17BC4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0652ED5-ABB1-4AF1-91CF-08C512F72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CB837B9-3C71-4E2D-9B4E-DDEEE1F4C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0B55F19-ECF7-41CD-98D2-25DA3A6E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922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D22B0C-3518-432B-9490-1C57A62AD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B3C16113-692C-44F1-9505-0C0D13185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9F1FA0C-6DA4-4720-BEEC-1ED81E96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B2061A5-6067-474C-A4C1-C95F59ED9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1391414-0D72-4C3D-9C49-32B4FA1D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560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BB787A38-B71A-47DC-9C43-04AA5AAC6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9A08F66B-DDE4-4B7C-8F0A-B07A23F82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BF01FEAB-64DD-4524-8299-6363BF8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1B2CC6AE-A84C-45A5-8ED6-6E87EA4EA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3E58CCC-F10C-4176-BA52-4FBF16E0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60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51D44E9-4570-4834-B190-03A46152B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D9993A6-9DE2-484C-A0EC-39A99343C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B0EC94D-3591-48BA-91A6-776379AB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945AA00-538F-4DB7-B691-594F750B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84A452F-28F6-4AC8-BA41-692D98E2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77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22854B3-B58F-45E1-8299-D10DA3108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EBD386DD-A29D-484F-B1D1-E8383ACE9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54F90001-60A2-401F-878F-67584338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2863A08-CD3E-417F-98F1-089F5E5C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31D4AC5-FE59-440B-9B0D-701F1D5D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22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EC3B857-CE3D-4898-B80E-D6628E31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86671A8-46E3-47F4-AE59-E954E3C89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EBE1F562-8C3A-4021-8545-FC0370A36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9D253765-1AAA-4A13-BB7A-84F9A3A3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E81062DD-CFDD-4FD0-B634-9066FECB8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14712EA9-6B20-49B1-AA55-2FD1E148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774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3275AD5-F4D1-426B-BD70-F1CBEBF0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088A7A23-97FE-42A3-86AD-9FC4CD004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CE861AF0-8BBA-4BFD-8B99-AAC0855FD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ECBC489E-AB10-484A-B7BC-AF4001BE3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4AC39479-AC50-4081-A407-C41479D7A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A46D5A24-B30B-4726-9690-DCDEDD76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58FD5C4D-9612-4BD2-9D56-13C219BA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AB86A9CD-4408-4CC1-B65A-66B354C1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607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2562D4B-7D7D-4E23-8A6B-6885CE21D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E9018AC2-E763-4238-97DA-538EEB0FD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4C6F4810-37BA-44EB-AB9E-D6EFFD55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9020A2DB-78D7-41CE-AF3E-87B31BA13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251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5CAA5B90-92F0-43EA-A5F6-0B9F3913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D6B62F6A-BB49-455E-839A-432788788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32D29794-9AB3-43B3-9D82-6F26ED4B5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29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4AC3FC4-F163-48EE-B80E-4CBE7E9F9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E4DBE2E-6822-4219-8E3B-3808C0DE9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D3177912-5EE3-479B-A43A-0208C0F9A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BF2D181-46CA-44C3-A4D7-5994F2B81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156C14A-37C0-4397-8269-6981C0AC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29C68B9-0572-4865-A3FD-311347A4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832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EA64C52-B8E7-43F5-8473-66287270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1EFC322B-A7EB-4D28-9738-8AAE71440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1E71F150-0F3A-4397-AE03-5916DBB31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D3532C6B-2870-42A4-9094-743FADAF2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8FF2D843-401A-49A1-B133-5294084C4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8821D66-C22C-4240-81A6-4A6E64F55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24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FA03820C-6F2A-40BB-B4B5-6FC1BC1F4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DD081FF-57FE-44B0-B4D0-580C62F78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613C8DF-CD17-4243-A51E-B139392B7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7CE30-E434-4B44-8EF7-028ED82D13A8}" type="datetimeFigureOut">
              <a:rPr lang="zh-CN" altLang="en-US" smtClean="0"/>
              <a:t>2018/9/13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E5EFDAF-A6F6-4EAE-9656-9795C792D1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A9B2033-7C87-49A7-B8E8-1750AE6DF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8966-0B24-492C-B32F-3576D62F98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311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CE4B579-765D-4734-8437-1AF21522A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7108" y="2194559"/>
            <a:ext cx="9190892" cy="1315403"/>
          </a:xfrm>
        </p:spPr>
        <p:txBody>
          <a:bodyPr>
            <a:normAutofit/>
          </a:bodyPr>
          <a:lstStyle/>
          <a:p>
            <a:r>
              <a:rPr lang="en-US" altLang="zh-CN" sz="7200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sz="7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</a:t>
            </a:r>
            <a:endParaRPr lang="zh-CN" altLang="en-US" sz="72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A23B5CC8-1D2A-4B37-B8C3-81677F080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endParaRPr lang="en-US" altLang="zh-CN" dirty="0"/>
          </a:p>
          <a:p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上海畅帆贸易有限公司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552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1410F0E-F6FE-4E3B-933C-FD97F76C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28813"/>
            <a:ext cx="10515600" cy="1133475"/>
          </a:xfrm>
        </p:spPr>
        <p:txBody>
          <a:bodyPr/>
          <a:lstStyle/>
          <a:p>
            <a:pPr algn="ctr"/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</a:t>
            </a:r>
            <a:endParaRPr lang="zh-CN" altLang="en-US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81141846-6E99-4FC4-8F18-272972506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87263"/>
            <a:ext cx="10515600" cy="250238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altLang="zh-CN" sz="14400" b="1" dirty="0">
                <a:solidFill>
                  <a:srgbClr val="FF0000"/>
                </a:solidFill>
              </a:rPr>
              <a:t>Thank You!</a:t>
            </a:r>
          </a:p>
          <a:p>
            <a:endParaRPr lang="en-US" altLang="zh-CN" sz="3400" dirty="0">
              <a:solidFill>
                <a:schemeClr val="tx1"/>
              </a:solidFill>
            </a:endParaRPr>
          </a:p>
          <a:p>
            <a:r>
              <a:rPr lang="zh-CN" altLang="en-US" sz="3400" dirty="0">
                <a:solidFill>
                  <a:schemeClr val="tx1"/>
                </a:solidFill>
              </a:rPr>
              <a:t>地址：上海市嘉定区嘉定工业区德富路 </a:t>
            </a:r>
            <a:r>
              <a:rPr lang="en-US" altLang="zh-CN" sz="3400" dirty="0">
                <a:solidFill>
                  <a:schemeClr val="tx1"/>
                </a:solidFill>
              </a:rPr>
              <a:t>1199 </a:t>
            </a:r>
            <a:r>
              <a:rPr lang="zh-CN" altLang="en-US" sz="3400" dirty="0">
                <a:solidFill>
                  <a:schemeClr val="tx1"/>
                </a:solidFill>
              </a:rPr>
              <a:t>号太湖世家环球大厦</a:t>
            </a:r>
            <a:r>
              <a:rPr lang="en-US" altLang="zh-CN" sz="3400" dirty="0">
                <a:solidFill>
                  <a:schemeClr val="tx1"/>
                </a:solidFill>
              </a:rPr>
              <a:t>1006</a:t>
            </a:r>
            <a:r>
              <a:rPr lang="zh-CN" altLang="en-US" sz="3400" dirty="0">
                <a:solidFill>
                  <a:schemeClr val="tx1"/>
                </a:solidFill>
              </a:rPr>
              <a:t>室</a:t>
            </a:r>
            <a:endParaRPr lang="en-US" altLang="zh-CN" sz="3400" dirty="0">
              <a:solidFill>
                <a:schemeClr val="tx1"/>
              </a:solidFill>
            </a:endParaRPr>
          </a:p>
          <a:p>
            <a:r>
              <a:rPr lang="zh-CN" altLang="en-US" sz="3400" dirty="0">
                <a:solidFill>
                  <a:schemeClr val="tx1"/>
                </a:solidFill>
              </a:rPr>
              <a:t>电话：</a:t>
            </a:r>
            <a:r>
              <a:rPr lang="en-US" altLang="zh-CN" sz="3400" dirty="0">
                <a:solidFill>
                  <a:schemeClr val="tx1"/>
                </a:solidFill>
              </a:rPr>
              <a:t>021-60296176 </a:t>
            </a:r>
          </a:p>
          <a:p>
            <a:pPr marL="0" indent="0" algn="ctr">
              <a:buNone/>
            </a:pPr>
            <a:endParaRPr lang="zh-CN" altLang="en-US" sz="6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99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26563A0-5BA5-4553-A49B-ECEC5C484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473" y="326145"/>
            <a:ext cx="6688015" cy="1325563"/>
          </a:xfrm>
        </p:spPr>
        <p:txBody>
          <a:bodyPr/>
          <a:lstStyle/>
          <a:p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产品名称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</a:t>
            </a:r>
            <a:endParaRPr lang="zh-CN" altLang="en-US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0466592-DFBF-4FE2-9B63-9EE837992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176" y="2099287"/>
            <a:ext cx="7680959" cy="316203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INCI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名称（中文）：一氮化硼 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INCI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名称（英文）：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Boron Nitride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CAS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编号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        10043-11-5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EINECS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编号       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233-136-6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3340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D7F0D1D-B779-4A67-876F-374D9F3E9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 </a:t>
            </a: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技术参数</a:t>
            </a:r>
            <a:endParaRPr lang="zh-CN" altLang="en-US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2F36CFF-C5AA-4551-A705-C7191AC44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231" y="1825625"/>
            <a:ext cx="10515600" cy="4351338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◆ </a:t>
            </a:r>
            <a:r>
              <a:rPr lang="en-US" altLang="zh-CN" dirty="0" err="1"/>
              <a:t>产品外观</a:t>
            </a:r>
            <a:r>
              <a:rPr lang="en-US" altLang="zh-CN" dirty="0"/>
              <a:t>(25℃)                            </a:t>
            </a:r>
            <a:r>
              <a:rPr lang="en-US" altLang="zh-CN" dirty="0" err="1"/>
              <a:t>白色粉末</a:t>
            </a:r>
            <a:endParaRPr lang="en-US" altLang="zh-CN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◆ 粒</a:t>
            </a:r>
            <a:r>
              <a:rPr lang="zh-CN" altLang="zh-CN" dirty="0"/>
              <a:t>度</a:t>
            </a:r>
            <a:r>
              <a:rPr lang="en-US" altLang="zh-CN" dirty="0"/>
              <a:t>D</a:t>
            </a:r>
            <a:r>
              <a:rPr lang="en-US" altLang="zh-CN" baseline="-25000" dirty="0"/>
              <a:t>50</a:t>
            </a:r>
            <a:r>
              <a:rPr lang="en-US" altLang="zh-CN" dirty="0"/>
              <a:t>  (</a:t>
            </a:r>
            <a:r>
              <a:rPr lang="en-US" altLang="zh-CN" dirty="0" err="1"/>
              <a:t>μm</a:t>
            </a:r>
            <a:r>
              <a:rPr lang="en-US" altLang="zh-CN" dirty="0"/>
              <a:t>)                               8~14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◆ </a:t>
            </a:r>
            <a:r>
              <a:rPr lang="zh-CN" altLang="zh-CN" dirty="0"/>
              <a:t>氮化硼（</a:t>
            </a:r>
            <a:r>
              <a:rPr lang="en-US" altLang="zh-CN" dirty="0"/>
              <a:t>BN</a:t>
            </a:r>
            <a:r>
              <a:rPr lang="zh-CN" altLang="zh-CN" dirty="0"/>
              <a:t>）</a:t>
            </a:r>
            <a:r>
              <a:rPr lang="en-US" altLang="zh-CN" dirty="0"/>
              <a:t>,%</a:t>
            </a:r>
            <a:r>
              <a:rPr lang="zh-CN" altLang="zh-CN" dirty="0"/>
              <a:t>，（</a:t>
            </a:r>
            <a:r>
              <a:rPr lang="en-US" altLang="zh-CN" dirty="0"/>
              <a:t>m/m</a:t>
            </a:r>
            <a:r>
              <a:rPr lang="zh-CN" altLang="zh-CN" dirty="0"/>
              <a:t>）</a:t>
            </a:r>
            <a:r>
              <a:rPr lang="en-US" altLang="zh-CN" dirty="0"/>
              <a:t>        ≥98.5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dirty="0"/>
              <a:t>◆ </a:t>
            </a:r>
            <a:r>
              <a:rPr lang="zh-CN" altLang="zh-CN" dirty="0"/>
              <a:t>游离硼（</a:t>
            </a:r>
            <a:r>
              <a:rPr lang="en-US" altLang="zh-CN" dirty="0"/>
              <a:t>B</a:t>
            </a:r>
            <a:r>
              <a:rPr lang="en-US" altLang="zh-CN" baseline="-25000" dirty="0"/>
              <a:t>2</a:t>
            </a:r>
            <a:r>
              <a:rPr lang="en-US" altLang="zh-CN" dirty="0"/>
              <a:t>O</a:t>
            </a:r>
            <a:r>
              <a:rPr lang="en-US" altLang="zh-CN" baseline="-25000" dirty="0"/>
              <a:t>3</a:t>
            </a:r>
            <a:r>
              <a:rPr lang="zh-CN" altLang="zh-CN" dirty="0"/>
              <a:t>）</a:t>
            </a:r>
            <a:r>
              <a:rPr lang="en-US" altLang="zh-CN" dirty="0"/>
              <a:t>,%</a:t>
            </a:r>
            <a:r>
              <a:rPr lang="zh-CN" altLang="zh-CN" dirty="0"/>
              <a:t>，（</a:t>
            </a:r>
            <a:r>
              <a:rPr lang="en-US" altLang="zh-CN" dirty="0"/>
              <a:t>m/m</a:t>
            </a:r>
            <a:r>
              <a:rPr lang="zh-CN" altLang="zh-CN" dirty="0"/>
              <a:t>）</a:t>
            </a:r>
            <a:r>
              <a:rPr lang="en-US" altLang="zh-CN" dirty="0"/>
              <a:t>     ≤0.4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395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8D4A5F9-471B-403D-9220-DD6AAB75B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978"/>
            <a:ext cx="10515600" cy="563343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化妆品粉末的典型特点</a:t>
            </a:r>
          </a:p>
        </p:txBody>
      </p:sp>
      <p:graphicFrame>
        <p:nvGraphicFramePr>
          <p:cNvPr id="7" name="内容占位符 6">
            <a:extLst>
              <a:ext uri="{FF2B5EF4-FFF2-40B4-BE49-F238E27FC236}">
                <a16:creationId xmlns:a16="http://schemas.microsoft.com/office/drawing/2014/main" xmlns="" id="{975653E2-923D-4C91-A2F5-77362C1083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612100"/>
              </p:ext>
            </p:extLst>
          </p:nvPr>
        </p:nvGraphicFramePr>
        <p:xfrm>
          <a:off x="693419" y="1083213"/>
          <a:ext cx="10805162" cy="303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3785">
                  <a:extLst>
                    <a:ext uri="{9D8B030D-6E8A-4147-A177-3AD203B41FA5}">
                      <a16:colId xmlns:a16="http://schemas.microsoft.com/office/drawing/2014/main" xmlns="" val="3926465747"/>
                    </a:ext>
                  </a:extLst>
                </a:gridCol>
                <a:gridCol w="733440">
                  <a:extLst>
                    <a:ext uri="{9D8B030D-6E8A-4147-A177-3AD203B41FA5}">
                      <a16:colId xmlns:a16="http://schemas.microsoft.com/office/drawing/2014/main" xmlns="" val="4264634423"/>
                    </a:ext>
                  </a:extLst>
                </a:gridCol>
                <a:gridCol w="733440">
                  <a:extLst>
                    <a:ext uri="{9D8B030D-6E8A-4147-A177-3AD203B41FA5}">
                      <a16:colId xmlns:a16="http://schemas.microsoft.com/office/drawing/2014/main" xmlns="" val="605277303"/>
                    </a:ext>
                  </a:extLst>
                </a:gridCol>
                <a:gridCol w="733440">
                  <a:extLst>
                    <a:ext uri="{9D8B030D-6E8A-4147-A177-3AD203B41FA5}">
                      <a16:colId xmlns:a16="http://schemas.microsoft.com/office/drawing/2014/main" xmlns="" val="2071636195"/>
                    </a:ext>
                  </a:extLst>
                </a:gridCol>
                <a:gridCol w="1448365">
                  <a:extLst>
                    <a:ext uri="{9D8B030D-6E8A-4147-A177-3AD203B41FA5}">
                      <a16:colId xmlns:a16="http://schemas.microsoft.com/office/drawing/2014/main" xmlns="" val="1333728715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xmlns="" val="2798548565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xmlns="" val="1288344292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xmlns="" val="3901886251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xmlns="" val="569896110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xmlns="" val="3577268829"/>
                    </a:ext>
                  </a:extLst>
                </a:gridCol>
                <a:gridCol w="1126357">
                  <a:extLst>
                    <a:ext uri="{9D8B030D-6E8A-4147-A177-3AD203B41FA5}">
                      <a16:colId xmlns:a16="http://schemas.microsoft.com/office/drawing/2014/main" xmlns="" val="1200211692"/>
                    </a:ext>
                  </a:extLst>
                </a:gridCol>
                <a:gridCol w="1126357">
                  <a:extLst>
                    <a:ext uri="{9D8B030D-6E8A-4147-A177-3AD203B41FA5}">
                      <a16:colId xmlns:a16="http://schemas.microsoft.com/office/drawing/2014/main" xmlns="" val="1252966884"/>
                    </a:ext>
                  </a:extLst>
                </a:gridCol>
              </a:tblGrid>
              <a:tr h="3376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编号</a:t>
                      </a:r>
                      <a:endParaRPr lang="zh-CN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化学性质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粒度分布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其他物流性质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7112393"/>
                  </a:ext>
                </a:extLst>
              </a:tr>
              <a:tr h="3376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BN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r>
                        <a:rPr lang="en-US" sz="1400" u="none" strike="noStrike" baseline="-25000">
                          <a:effectLst/>
                        </a:rPr>
                        <a:t>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B</a:t>
                      </a:r>
                      <a:r>
                        <a:rPr lang="en-US" sz="1400" u="none" strike="noStrike" baseline="-25000">
                          <a:effectLst/>
                        </a:rPr>
                        <a:t>2</a:t>
                      </a:r>
                      <a:r>
                        <a:rPr lang="en-US" sz="1400" u="none" strike="noStrike">
                          <a:effectLst/>
                        </a:rPr>
                        <a:t>O</a:t>
                      </a:r>
                      <a:r>
                        <a:rPr lang="en-US" sz="1400" u="none" strike="noStrike" baseline="-25000">
                          <a:effectLst/>
                        </a:rPr>
                        <a:t>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Hg，As，Pb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mV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D</a:t>
                      </a:r>
                      <a:r>
                        <a:rPr lang="en-US" sz="1400" u="none" strike="noStrike" baseline="-25000">
                          <a:effectLst/>
                        </a:rPr>
                        <a:t>10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D</a:t>
                      </a:r>
                      <a:r>
                        <a:rPr lang="en-US" sz="1400" u="none" strike="noStrike" baseline="-25000">
                          <a:effectLst/>
                        </a:rPr>
                        <a:t>50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D</a:t>
                      </a:r>
                      <a:r>
                        <a:rPr lang="en-US" sz="1400" u="none" strike="noStrike" baseline="-25000">
                          <a:effectLst/>
                        </a:rPr>
                        <a:t>90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Max.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振实密度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表面积</a:t>
                      </a:r>
                      <a:endParaRPr lang="zh-CN" altLang="en-US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14452792"/>
                  </a:ext>
                </a:extLst>
              </a:tr>
              <a:tr h="3376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%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%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%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ppm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u="none" strike="noStrike">
                          <a:effectLst/>
                        </a:rPr>
                        <a:t>μ</a:t>
                      </a:r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u="none" strike="noStrike">
                          <a:effectLst/>
                        </a:rPr>
                        <a:t>μ</a:t>
                      </a:r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u="none" strike="noStrike">
                          <a:effectLst/>
                        </a:rPr>
                        <a:t>μ</a:t>
                      </a:r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u="none" strike="noStrike">
                          <a:effectLst/>
                        </a:rPr>
                        <a:t>μ</a:t>
                      </a:r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u="none" strike="noStrike">
                          <a:effectLst/>
                        </a:rPr>
                        <a:t>μ</a:t>
                      </a:r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g/cc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m2/g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80110786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PUHP3002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98.8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1.2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46087263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PUHP500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99.5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0.02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22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7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6459101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PUHP3008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99.5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0.02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10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8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18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28771108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PUHP1109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99.6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0.02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＜</a:t>
                      </a:r>
                      <a:r>
                        <a:rPr lang="en-US" altLang="zh-CN" sz="1400" u="none" strike="noStrike" dirty="0">
                          <a:effectLst/>
                        </a:rPr>
                        <a:t>1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13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22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52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3.5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532001598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PUHP3016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99.6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0.02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18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7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31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74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29171023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PUHP1108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99.8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0.02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＜</a:t>
                      </a:r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31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11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30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49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103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>
                          <a:effectLst/>
                        </a:rPr>
                        <a:t>0.6</a:t>
                      </a:r>
                      <a:endParaRPr lang="en-US" alt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u="none" strike="noStrike" dirty="0">
                          <a:effectLst/>
                        </a:rPr>
                        <a:t>1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39270517"/>
                  </a:ext>
                </a:extLst>
              </a:tr>
            </a:tbl>
          </a:graphicData>
        </a:graphic>
      </p:graphicFrame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D0D7C8C2-F592-43B0-A0AB-39036E69C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19" y="4227345"/>
            <a:ext cx="3639430" cy="2124217"/>
          </a:xfrm>
          <a:prstGeom prst="rect">
            <a:avLst/>
          </a:prstGeom>
        </p:spPr>
      </p:pic>
      <p:sp>
        <p:nvSpPr>
          <p:cNvPr id="10" name="标题 1">
            <a:extLst>
              <a:ext uri="{FF2B5EF4-FFF2-40B4-BE49-F238E27FC236}">
                <a16:creationId xmlns:a16="http://schemas.microsoft.com/office/drawing/2014/main" xmlns="" id="{C3C9559A-ED4C-41BE-8A79-9845EE51B636}"/>
              </a:ext>
            </a:extLst>
          </p:cNvPr>
          <p:cNvSpPr txBox="1">
            <a:spLocks/>
          </p:cNvSpPr>
          <p:nvPr/>
        </p:nvSpPr>
        <p:spPr>
          <a:xfrm>
            <a:off x="4797083" y="4447621"/>
            <a:ext cx="6701498" cy="1903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毒理学：</a:t>
            </a:r>
          </a:p>
          <a:p>
            <a:pPr>
              <a:lnSpc>
                <a:spcPct val="200000"/>
              </a:lnSpc>
            </a:pPr>
            <a:r>
              <a:rPr lang="en-US" altLang="zh-CN" sz="1600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  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化妆品粉末已由独立的实验室进行了产品安全性评估，并被确定为完全安全，可供世界各地人士使用。氮化硼粉末属于惰性，并且无毒。有关详细信息请参考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MSDS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1" name="标题 1">
            <a:extLst>
              <a:ext uri="{FF2B5EF4-FFF2-40B4-BE49-F238E27FC236}">
                <a16:creationId xmlns:a16="http://schemas.microsoft.com/office/drawing/2014/main" xmlns="" id="{FEA2F75C-DA6E-4F2E-AF5C-31B35A44763A}"/>
              </a:ext>
            </a:extLst>
          </p:cNvPr>
          <p:cNvSpPr txBox="1">
            <a:spLocks/>
          </p:cNvSpPr>
          <p:nvPr/>
        </p:nvSpPr>
        <p:spPr>
          <a:xfrm>
            <a:off x="950739" y="6351562"/>
            <a:ext cx="3414347" cy="563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1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典型</a:t>
            </a:r>
            <a:r>
              <a:rPr lang="en-US" altLang="zh-CN" sz="1200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sz="1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 </a:t>
            </a:r>
            <a:r>
              <a:rPr lang="zh-CN" altLang="en-US" sz="1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六方晶的扫描电子显微照片</a:t>
            </a:r>
          </a:p>
        </p:txBody>
      </p:sp>
    </p:spTree>
    <p:extLst>
      <p:ext uri="{BB962C8B-B14F-4D97-AF65-F5344CB8AC3E}">
        <p14:creationId xmlns:p14="http://schemas.microsoft.com/office/powerpoint/2010/main" val="187286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A638482-E089-445C-ABF2-B3B429CC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111" y="320675"/>
            <a:ext cx="6448865" cy="1325563"/>
          </a:xfrm>
        </p:spPr>
        <p:txBody>
          <a:bodyPr/>
          <a:lstStyle/>
          <a:p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</a:t>
            </a:r>
            <a:endParaRPr lang="zh-CN" altLang="en-US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03BD4413-3673-4917-9547-FA656BDEE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423402"/>
            <a:ext cx="10958732" cy="511392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200" dirty="0"/>
              <a:t> </a:t>
            </a:r>
            <a:r>
              <a:rPr lang="en-US" altLang="zh-CN" sz="2600" dirty="0"/>
              <a:t>• </a:t>
            </a:r>
            <a:r>
              <a:rPr lang="zh-CN" altLang="en-US" sz="2600" dirty="0"/>
              <a:t>类似石墨的片状晶体结构 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/>
              <a:t>－氮化硼无机化合物 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/>
              <a:t>－氮化硼片层间无</a:t>
            </a:r>
            <a:r>
              <a:rPr lang="en-US" altLang="zh-CN" sz="2600" dirty="0"/>
              <a:t>B-N</a:t>
            </a:r>
            <a:r>
              <a:rPr lang="zh-CN" altLang="en-US" sz="2600" dirty="0"/>
              <a:t>键 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/>
              <a:t>－六边形平面结构 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dirty="0"/>
              <a:t>• </a:t>
            </a:r>
            <a:r>
              <a:rPr lang="zh-CN" altLang="en-US" sz="2600" dirty="0"/>
              <a:t>特细腻的柔焦粉体 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dirty="0"/>
              <a:t> – </a:t>
            </a:r>
            <a:r>
              <a:rPr lang="zh-CN" altLang="en-US" sz="2600" dirty="0"/>
              <a:t>柔焦效果，提亮肤色，打造自然妆容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/>
              <a:t> </a:t>
            </a:r>
            <a:r>
              <a:rPr lang="en-US" altLang="zh-CN" sz="2600" dirty="0"/>
              <a:t>– </a:t>
            </a:r>
            <a:r>
              <a:rPr lang="zh-CN" altLang="en-US" sz="2600" dirty="0"/>
              <a:t>独特的顺滑肤感</a:t>
            </a:r>
            <a:endParaRPr lang="en-US" altLang="zh-CN" sz="26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600" dirty="0"/>
              <a:t> </a:t>
            </a:r>
            <a:r>
              <a:rPr lang="en-US" altLang="zh-CN" sz="2600" dirty="0"/>
              <a:t>– </a:t>
            </a:r>
            <a:r>
              <a:rPr lang="zh-CN" altLang="en-US" sz="2600" dirty="0"/>
              <a:t>特的皮肤亲和力，健康上妆，保持持久妆容</a:t>
            </a:r>
            <a:endParaRPr lang="en-US" altLang="zh-CN" sz="2600" dirty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B39BB7F9-1C56-4A3F-B9B5-F82DF4043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0708" y="3429000"/>
            <a:ext cx="4317341" cy="285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458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8CAFDBF-D3D1-4163-BC2A-3FB9D035B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1514" y="365125"/>
            <a:ext cx="6077243" cy="1013509"/>
          </a:xfrm>
        </p:spPr>
        <p:txBody>
          <a:bodyPr/>
          <a:lstStyle/>
          <a:p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 </a:t>
            </a: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</a:t>
            </a:r>
            <a:endParaRPr lang="zh-CN" altLang="en-US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2A609E8-18B1-439E-AC1B-1D8897645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514" y="1280161"/>
            <a:ext cx="7602415" cy="52830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u="sng" dirty="0"/>
          </a:p>
          <a:p>
            <a:pPr marL="0" indent="0">
              <a:buNone/>
            </a:pPr>
            <a:endParaRPr lang="en-US" altLang="zh-CN" sz="2000" dirty="0"/>
          </a:p>
          <a:p>
            <a:endParaRPr lang="zh-CN" altLang="en-US" sz="2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A57C1D0F-CFEE-4FBF-BA43-F5C5C0E6F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407" y="1280161"/>
            <a:ext cx="6450793" cy="546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6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F5362D9-479B-47C3-AC2A-1D82B4BA6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8" y="322922"/>
            <a:ext cx="8299939" cy="875041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氮化硼柔焦效果，遮掩细纹，提亮肤色！</a:t>
            </a:r>
            <a:endParaRPr lang="zh-CN" altLang="en-US" sz="2800" b="1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87A94080-E9C8-4C3D-9059-9C9208C23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198" y="1197963"/>
            <a:ext cx="10932987" cy="5660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   • </a:t>
            </a:r>
            <a:r>
              <a:rPr lang="zh-CN" altLang="en-US" dirty="0"/>
              <a:t>皮肤纹理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– </a:t>
            </a:r>
            <a:r>
              <a:rPr lang="zh-CN" altLang="en-US" dirty="0"/>
              <a:t>细小皱纹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</a:t>
            </a:r>
            <a:r>
              <a:rPr lang="en-US" altLang="zh-CN" dirty="0"/>
              <a:t>– </a:t>
            </a:r>
            <a:r>
              <a:rPr lang="zh-CN" altLang="en-US" dirty="0"/>
              <a:t>深纹路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• </a:t>
            </a:r>
            <a:r>
              <a:rPr lang="zh-CN" altLang="en-US" dirty="0"/>
              <a:t>皮肤肤色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– </a:t>
            </a:r>
            <a:r>
              <a:rPr lang="zh-CN" altLang="en-US" dirty="0"/>
              <a:t>黯淡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        </a:t>
            </a:r>
            <a:r>
              <a:rPr lang="en-US" altLang="zh-CN" dirty="0"/>
              <a:t>– </a:t>
            </a:r>
            <a:r>
              <a:rPr lang="zh-CN" altLang="en-US" dirty="0"/>
              <a:t>雀斑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</a:t>
            </a:r>
            <a:r>
              <a:rPr lang="en-US" altLang="zh-CN" dirty="0"/>
              <a:t>– </a:t>
            </a:r>
            <a:r>
              <a:rPr lang="zh-CN" altLang="en-US" dirty="0"/>
              <a:t>疤痕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– </a:t>
            </a:r>
            <a:r>
              <a:rPr lang="zh-CN" altLang="en-US" dirty="0"/>
              <a:t>粗糙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亮丽的肌肤来自于皮肤细纹的掩盖和肤色提亮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12C0FE50-9EB6-4BC6-9126-0042AF74A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2492" y="1423224"/>
            <a:ext cx="3603382" cy="220060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9D5B677B-F5D8-4C0A-99D6-F9D9F178B5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2492" y="3849090"/>
            <a:ext cx="3592825" cy="220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83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0DD9BEF-82BA-448D-812C-C8DABD845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147" y="226601"/>
            <a:ext cx="6392594" cy="633682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光线照射皮肤</a:t>
            </a:r>
            <a:endParaRPr lang="en-US" altLang="zh-CN" sz="36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C9E9E69-5F3B-4077-A11C-925AA7868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2166425"/>
            <a:ext cx="9383150" cy="26306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zh-CN" sz="2000" dirty="0"/>
          </a:p>
          <a:p>
            <a:pPr marL="0" indent="0">
              <a:lnSpc>
                <a:spcPct val="150000"/>
              </a:lnSpc>
              <a:buNone/>
            </a:pPr>
            <a:endParaRPr lang="en-US" altLang="zh-CN" sz="2000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99C99C0-CEB5-405A-B1C8-99584F56B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868" y="1069146"/>
            <a:ext cx="8971428" cy="3952381"/>
          </a:xfrm>
          <a:prstGeom prst="rect">
            <a:avLst/>
          </a:prstGeom>
        </p:spPr>
      </p:pic>
      <p:sp>
        <p:nvSpPr>
          <p:cNvPr id="7" name="文本占位符 6">
            <a:extLst>
              <a:ext uri="{FF2B5EF4-FFF2-40B4-BE49-F238E27FC236}">
                <a16:creationId xmlns:a16="http://schemas.microsoft.com/office/drawing/2014/main" xmlns="" id="{85ED6FD6-9DD5-475C-88B3-392967443A0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295422" y="1392702"/>
            <a:ext cx="11704320" cy="53035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sz="1400" dirty="0"/>
              <a:t>  </a:t>
            </a:r>
            <a:endParaRPr lang="en-US" altLang="zh-CN" sz="1400" dirty="0"/>
          </a:p>
          <a:p>
            <a:pPr marL="0" indent="0">
              <a:buNone/>
            </a:pPr>
            <a:r>
              <a:rPr lang="en-US" altLang="zh-CN" sz="1400" dirty="0"/>
              <a:t>                                            </a:t>
            </a:r>
            <a:r>
              <a:rPr lang="zh-CN" altLang="en-US" sz="1400" dirty="0"/>
              <a:t>光线传输路线</a:t>
            </a:r>
            <a:endParaRPr lang="en-US" altLang="zh-CN" sz="1400" dirty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9A7ED183-B39E-4801-94DE-842F9D54E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1868" y="5655209"/>
            <a:ext cx="3219048" cy="120000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4AEA1DE3-4370-48A9-BF5B-E92870D76B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4283" y="5879018"/>
            <a:ext cx="5514535" cy="7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15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ED50307-9867-42FE-BB2F-E032B68B2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152" y="362116"/>
            <a:ext cx="6265985" cy="1325563"/>
          </a:xfrm>
        </p:spPr>
        <p:txBody>
          <a:bodyPr/>
          <a:lstStyle/>
          <a:p>
            <a:r>
              <a:rPr lang="en-US" altLang="zh-CN" b="1" dirty="0" err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Sailtec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™ BN </a:t>
            </a: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产品应用</a:t>
            </a:r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623C643-73B9-438F-900D-19B1FF4C7867}"/>
              </a:ext>
            </a:extLst>
          </p:cNvPr>
          <p:cNvSpPr/>
          <p:nvPr/>
        </p:nvSpPr>
        <p:spPr>
          <a:xfrm>
            <a:off x="858130" y="1828800"/>
            <a:ext cx="10114670" cy="3869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◆ </a:t>
            </a:r>
            <a:r>
              <a:rPr lang="zh-CN" altLang="en-US" sz="2800" dirty="0"/>
              <a:t>眼影</a:t>
            </a:r>
            <a:r>
              <a:rPr lang="en-US" altLang="zh-CN" sz="2800" dirty="0"/>
              <a:t>(5%-40%)                   </a:t>
            </a:r>
            <a:r>
              <a:rPr lang="zh-CN" altLang="en-US" sz="2800" dirty="0"/>
              <a:t>◆</a:t>
            </a:r>
            <a:r>
              <a:rPr lang="en-US" altLang="zh-CN" sz="2800" dirty="0"/>
              <a:t> </a:t>
            </a:r>
            <a:r>
              <a:rPr lang="zh-CN" altLang="en-US" sz="2800" dirty="0"/>
              <a:t>粉底</a:t>
            </a:r>
            <a:r>
              <a:rPr lang="en-US" altLang="zh-CN" sz="2800" dirty="0"/>
              <a:t>(3%-20%) 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  </a:t>
            </a:r>
            <a:r>
              <a:rPr lang="en-US" altLang="zh-CN" sz="2800" dirty="0"/>
              <a:t>      </a:t>
            </a:r>
            <a:r>
              <a:rPr lang="zh-CN" altLang="en-US" sz="2800" dirty="0"/>
              <a:t>◆ 粉饼</a:t>
            </a:r>
            <a:r>
              <a:rPr lang="en-US" altLang="zh-CN" sz="2800" dirty="0"/>
              <a:t>(5%-20%)                   </a:t>
            </a:r>
            <a:r>
              <a:rPr lang="zh-CN" altLang="en-US" sz="2800" dirty="0"/>
              <a:t>◆ 防晒霜</a:t>
            </a:r>
            <a:r>
              <a:rPr lang="en-US" altLang="zh-CN" sz="2800" dirty="0"/>
              <a:t>(3%-10%) 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        ◆ 腮红</a:t>
            </a:r>
            <a:r>
              <a:rPr lang="en-US" altLang="zh-CN" sz="2800" dirty="0"/>
              <a:t>(5%-30%)                   </a:t>
            </a:r>
            <a:r>
              <a:rPr lang="zh-CN" altLang="en-US" sz="2800" dirty="0"/>
              <a:t>◆ 唇膏</a:t>
            </a:r>
            <a:r>
              <a:rPr lang="en-US" altLang="zh-CN" sz="2800" dirty="0"/>
              <a:t>(2%-5%) 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        ◆ 遮瑕膏</a:t>
            </a:r>
            <a:r>
              <a:rPr lang="en-US" altLang="zh-CN" sz="2800" dirty="0"/>
              <a:t>(3%-10%)               </a:t>
            </a:r>
            <a:r>
              <a:rPr lang="zh-CN" altLang="en-US" sz="2800" dirty="0"/>
              <a:t>◆ 唇彩</a:t>
            </a:r>
            <a:r>
              <a:rPr lang="en-US" altLang="zh-CN" sz="2800" dirty="0"/>
              <a:t>(2%-5%)</a:t>
            </a:r>
          </a:p>
          <a:p>
            <a:pPr>
              <a:lnSpc>
                <a:spcPct val="150000"/>
              </a:lnSpc>
            </a:pPr>
            <a:r>
              <a:rPr lang="zh-CN" altLang="en-US" sz="2800" dirty="0"/>
              <a:t>        ◆ 去痘护肤品</a:t>
            </a:r>
            <a:r>
              <a:rPr lang="en-US" altLang="zh-CN" sz="2800" dirty="0"/>
              <a:t>(3%-10%) </a:t>
            </a:r>
            <a:r>
              <a:rPr lang="zh-CN" altLang="en-US" sz="2800" dirty="0"/>
              <a:t>      ◆ 唇线</a:t>
            </a:r>
            <a:r>
              <a:rPr lang="en-US" altLang="zh-CN" sz="2800" dirty="0"/>
              <a:t>(3%-10%) 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       </a:t>
            </a:r>
            <a:r>
              <a:rPr lang="zh-CN" altLang="en-US" sz="2800" dirty="0"/>
              <a:t>◆ 睫毛膏</a:t>
            </a:r>
            <a:r>
              <a:rPr lang="en-US" altLang="zh-CN" sz="2800" dirty="0"/>
              <a:t>(2%-5%)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7693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514</Words>
  <Application>Microsoft Office PowerPoint</Application>
  <PresentationFormat>自定义</PresentationFormat>
  <Paragraphs>162</Paragraphs>
  <Slides>10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Sailtec™ BN</vt:lpstr>
      <vt:lpstr>产品名称: Sailtec™ BN</vt:lpstr>
      <vt:lpstr>Sailtec™ BN 技术参数</vt:lpstr>
      <vt:lpstr>化妆品粉末的典型特点</vt:lpstr>
      <vt:lpstr>Sailtec™ BN</vt:lpstr>
      <vt:lpstr>Sailtec™ BN 结构</vt:lpstr>
      <vt:lpstr>   氮化硼柔焦效果，遮掩细纹，提亮肤色！</vt:lpstr>
      <vt:lpstr>光线照射皮肤</vt:lpstr>
      <vt:lpstr>Sailtec™ BN 产品应用</vt:lpstr>
      <vt:lpstr>Sailtec™ BN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Sailtec™MPE</dc:title>
  <dc:creator>lg15062597816@126.com</dc:creator>
  <cp:lastModifiedBy>zhangjh7476</cp:lastModifiedBy>
  <cp:revision>42</cp:revision>
  <dcterms:created xsi:type="dcterms:W3CDTF">2018-07-18T01:19:06Z</dcterms:created>
  <dcterms:modified xsi:type="dcterms:W3CDTF">2018-09-13T07:36:26Z</dcterms:modified>
</cp:coreProperties>
</file>